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4" r:id="rId1"/>
  </p:sldMasterIdLst>
  <p:notesMasterIdLst>
    <p:notesMasterId r:id="rId37"/>
  </p:notesMasterIdLst>
  <p:sldIdLst>
    <p:sldId id="366" r:id="rId2"/>
    <p:sldId id="346" r:id="rId3"/>
    <p:sldId id="323" r:id="rId4"/>
    <p:sldId id="351" r:id="rId5"/>
    <p:sldId id="350" r:id="rId6"/>
    <p:sldId id="356" r:id="rId7"/>
    <p:sldId id="333" r:id="rId8"/>
    <p:sldId id="334" r:id="rId9"/>
    <p:sldId id="335" r:id="rId10"/>
    <p:sldId id="327" r:id="rId11"/>
    <p:sldId id="326" r:id="rId12"/>
    <p:sldId id="325" r:id="rId13"/>
    <p:sldId id="345" r:id="rId14"/>
    <p:sldId id="357" r:id="rId15"/>
    <p:sldId id="328" r:id="rId16"/>
    <p:sldId id="341" r:id="rId17"/>
    <p:sldId id="319" r:id="rId18"/>
    <p:sldId id="360" r:id="rId19"/>
    <p:sldId id="320" r:id="rId20"/>
    <p:sldId id="261" r:id="rId21"/>
    <p:sldId id="337" r:id="rId22"/>
    <p:sldId id="343" r:id="rId23"/>
    <p:sldId id="361" r:id="rId24"/>
    <p:sldId id="347" r:id="rId25"/>
    <p:sldId id="336" r:id="rId26"/>
    <p:sldId id="349" r:id="rId27"/>
    <p:sldId id="364" r:id="rId28"/>
    <p:sldId id="365" r:id="rId29"/>
    <p:sldId id="348" r:id="rId30"/>
    <p:sldId id="359" r:id="rId31"/>
    <p:sldId id="363" r:id="rId32"/>
    <p:sldId id="358" r:id="rId33"/>
    <p:sldId id="340" r:id="rId34"/>
    <p:sldId id="342" r:id="rId35"/>
    <p:sldId id="331" r:id="rId36"/>
  </p:sldIdLst>
  <p:sldSz cx="9144000" cy="5143500" type="screen16x9"/>
  <p:notesSz cx="7026275" cy="9312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A Murray" initials="MAM" lastIdx="1" clrIdx="0">
    <p:extLst>
      <p:ext uri="{19B8F6BF-5375-455C-9EA6-DF929625EA0E}">
        <p15:presenceInfo xmlns:p15="http://schemas.microsoft.com/office/powerpoint/2012/main" userId="S::m.a.murray@IEEE.ORG::ebdf3f04-ef41-407f-8537-3d21be3d6b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3090" autoAdjust="0"/>
  </p:normalViewPr>
  <p:slideViewPr>
    <p:cSldViewPr snapToGrid="0">
      <p:cViewPr varScale="1">
        <p:scale>
          <a:sx n="101" d="100"/>
          <a:sy n="101" d="100"/>
        </p:scale>
        <p:origin x="197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665" y="0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8100" cy="314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1942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1398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30876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8245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8044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4533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46884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58079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3277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79583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412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75707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3552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53761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4230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97552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9982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51941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699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17583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138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76393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97759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9276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53256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32389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1610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4220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7629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0109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3747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5077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9457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6494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2_Title Only 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 amt="10000"/>
          </a:blip>
          <a:srcRect l="19987" t="3295" b="6671"/>
          <a:stretch/>
        </p:blipFill>
        <p:spPr>
          <a:xfrm>
            <a:off x="4682050" y="161575"/>
            <a:ext cx="4892151" cy="51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t="17605"/>
          <a:stretch/>
        </p:blipFill>
        <p:spPr>
          <a:xfrm>
            <a:off x="1" y="1"/>
            <a:ext cx="9145326" cy="15306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628651" y="821018"/>
            <a:ext cx="5352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628651" y="1773101"/>
            <a:ext cx="5352300" cy="2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1B4E3"/>
              </a:buClr>
              <a:buSzPts val="1980"/>
              <a:buFont typeface="Merriweather Sans"/>
              <a:buChar char="✓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628651" y="1233530"/>
            <a:ext cx="5352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Bullets and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4971000" cy="2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628650" y="3535051"/>
            <a:ext cx="49710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0066A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3"/>
          </p:nvPr>
        </p:nvSpPr>
        <p:spPr>
          <a:xfrm>
            <a:off x="5712644" y="1369219"/>
            <a:ext cx="28026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>
  <p:cSld name="Divider Title Slide Opt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 amt="15000"/>
          </a:blip>
          <a:srcRect t="15625"/>
          <a:stretch/>
        </p:blipFill>
        <p:spPr>
          <a:xfrm>
            <a:off x="1" y="-20994"/>
            <a:ext cx="9144000" cy="5164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 amt="10000"/>
          </a:blip>
          <a:srcRect l="17530" t="2421" r="4624" b="7544"/>
          <a:stretch/>
        </p:blipFill>
        <p:spPr>
          <a:xfrm>
            <a:off x="-1325" y="-18300"/>
            <a:ext cx="4713376" cy="51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3067286" y="2042147"/>
            <a:ext cx="589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3067286" y="2683207"/>
            <a:ext cx="58953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00457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20995"/>
            <a:ext cx="9145326" cy="18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5">
            <a:alphaModFix/>
          </a:blip>
          <a:srcRect l="-4291" t="-21777" r="-10769" b="-21777"/>
          <a:stretch/>
        </p:blipFill>
        <p:spPr>
          <a:xfrm>
            <a:off x="8163575" y="4531975"/>
            <a:ext cx="821125" cy="2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6">
            <a:alphaModFix/>
          </a:blip>
          <a:srcRect l="-8876" t="-35933" r="-12556" b="-35504"/>
          <a:stretch/>
        </p:blipFill>
        <p:spPr>
          <a:xfrm>
            <a:off x="628650" y="4439187"/>
            <a:ext cx="821126" cy="42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>
  <p:cSld name="1_Divider Title Slide Opt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 l="1496" t="9657"/>
          <a:stretch/>
        </p:blipFill>
        <p:spPr>
          <a:xfrm rot="10800000" flipH="1">
            <a:off x="0" y="4502875"/>
            <a:ext cx="9144000" cy="6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2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 amt="15000"/>
          </a:blip>
          <a:srcRect t="15625"/>
          <a:stretch/>
        </p:blipFill>
        <p:spPr>
          <a:xfrm>
            <a:off x="-1329" y="-20992"/>
            <a:ext cx="9144000" cy="51644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 amt="10000"/>
          </a:blip>
          <a:srcRect l="13577" t="3295" b="6671"/>
          <a:stretch/>
        </p:blipFill>
        <p:spPr>
          <a:xfrm>
            <a:off x="480200" y="452475"/>
            <a:ext cx="4201851" cy="422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3675155" y="1714004"/>
            <a:ext cx="52872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285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3675155" y="2280113"/>
            <a:ext cx="52872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900" b="1" i="1">
                <a:solidFill>
                  <a:srgbClr val="00457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5">
            <a:alphaModFix/>
          </a:blip>
          <a:srcRect t="24531"/>
          <a:stretch/>
        </p:blipFill>
        <p:spPr>
          <a:xfrm>
            <a:off x="0" y="-21000"/>
            <a:ext cx="9144000" cy="1868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3675155" y="2867311"/>
            <a:ext cx="52872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B4E3"/>
              </a:buClr>
              <a:buSzPts val="2040"/>
              <a:buFont typeface="Noto Sans Symbols"/>
              <a:buChar char="✔"/>
              <a:defRPr sz="1700" b="0" i="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6">
            <a:alphaModFix/>
          </a:blip>
          <a:srcRect l="-4291" t="-21777" r="-10769" b="-21777"/>
          <a:stretch/>
        </p:blipFill>
        <p:spPr>
          <a:xfrm>
            <a:off x="8163575" y="4531975"/>
            <a:ext cx="821125" cy="2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7">
            <a:alphaModFix/>
          </a:blip>
          <a:srcRect l="-8876" t="-35933" r="-12556" b="-35504"/>
          <a:stretch/>
        </p:blipFill>
        <p:spPr>
          <a:xfrm>
            <a:off x="628650" y="4439187"/>
            <a:ext cx="821126" cy="42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2_Title Only Blank 3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2">
            <a:alphaModFix amt="10000"/>
          </a:blip>
          <a:srcRect l="-482" t="3291" b="6673"/>
          <a:stretch/>
        </p:blipFill>
        <p:spPr>
          <a:xfrm>
            <a:off x="3231425" y="131550"/>
            <a:ext cx="6032726" cy="516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t="17605"/>
          <a:stretch/>
        </p:blipFill>
        <p:spPr>
          <a:xfrm>
            <a:off x="1" y="1"/>
            <a:ext cx="9145326" cy="153061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628650" y="821031"/>
            <a:ext cx="79752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628651" y="2193800"/>
            <a:ext cx="53523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1B4E3"/>
              </a:buClr>
              <a:buSzPts val="1980"/>
              <a:buFont typeface="Merriweather Sans"/>
              <a:buChar char="✓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628651" y="2838309"/>
            <a:ext cx="5352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7422" y="1067066"/>
            <a:ext cx="2963605" cy="2975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2_Title Only Blank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2">
            <a:alphaModFix amt="10000"/>
          </a:blip>
          <a:srcRect l="17829" t="24817" r="9517" b="29927"/>
          <a:stretch/>
        </p:blipFill>
        <p:spPr>
          <a:xfrm>
            <a:off x="0" y="0"/>
            <a:ext cx="868467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t="17605"/>
          <a:stretch/>
        </p:blipFill>
        <p:spPr>
          <a:xfrm>
            <a:off x="1" y="1"/>
            <a:ext cx="9145326" cy="1530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443953" y="582607"/>
            <a:ext cx="5352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1618000" y="1368653"/>
            <a:ext cx="53523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2_Title Only Blank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 amt="35000"/>
          </a:blip>
          <a:srcRect l="2004" t="15298" r="3802" b="-3949"/>
          <a:stretch/>
        </p:blipFill>
        <p:spPr>
          <a:xfrm>
            <a:off x="2285999" y="75000"/>
            <a:ext cx="6858000" cy="485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t="17605"/>
          <a:stretch/>
        </p:blipFill>
        <p:spPr>
          <a:xfrm>
            <a:off x="1" y="1"/>
            <a:ext cx="9145326" cy="153061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8651" y="821018"/>
            <a:ext cx="5352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8651" y="1790339"/>
            <a:ext cx="5352300" cy="2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1B4E3"/>
              </a:buClr>
              <a:buSzPts val="1980"/>
              <a:buFont typeface="Merriweather Sans"/>
              <a:buChar char="✓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629150" y="2844601"/>
            <a:ext cx="38862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629150" y="2128102"/>
            <a:ext cx="38862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Text, Bullets">
  <p:cSld name="Content, Text, Bulle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8650" y="1361924"/>
            <a:ext cx="3886200" cy="28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29150" y="2128102"/>
            <a:ext cx="38862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628652" y="1369219"/>
            <a:ext cx="30195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62915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628650" y="3591613"/>
            <a:ext cx="3886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3"/>
          </p:nvPr>
        </p:nvSpPr>
        <p:spPr>
          <a:xfrm>
            <a:off x="628650" y="1369219"/>
            <a:ext cx="3886200" cy="2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">
  <p:cSld name="Text, Bulle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628650" y="2128100"/>
            <a:ext cx="7886700" cy="1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78867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3"/>
          </p:nvPr>
        </p:nvSpPr>
        <p:spPr>
          <a:xfrm>
            <a:off x="628650" y="3733015"/>
            <a:ext cx="78867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 i="1">
                <a:solidFill>
                  <a:srgbClr val="0066A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6">
            <a:alphaModFix/>
          </a:blip>
          <a:srcRect l="1496" t="9657"/>
          <a:stretch/>
        </p:blipFill>
        <p:spPr>
          <a:xfrm rot="10800000" flipH="1">
            <a:off x="0" y="4502875"/>
            <a:ext cx="9144000" cy="6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28650" y="10716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7">
            <a:alphaModFix/>
          </a:blip>
          <a:srcRect l="-8876" t="-35933" r="-12556" b="-35504"/>
          <a:stretch/>
        </p:blipFill>
        <p:spPr>
          <a:xfrm>
            <a:off x="628650" y="4439187"/>
            <a:ext cx="821126" cy="42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8">
            <a:alphaModFix/>
          </a:blip>
          <a:srcRect l="-4291" t="-21777" r="-10769" b="-21777"/>
          <a:stretch/>
        </p:blipFill>
        <p:spPr>
          <a:xfrm>
            <a:off x="8163575" y="4531975"/>
            <a:ext cx="821125" cy="291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extGenExpense@ieee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ormanagement@convera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ceipts@expenseit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.ieee.org/resources/travel-medical-and-insurance/ieee-expense-repor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extGenExpense@ieee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.ieee.org/resources/travel-medical-and-insurance/ieee-expense-repor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extGenExpense@ieee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.ieee.org/resources/travel-medical-and-insurance/ieee-expense-repor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orporate.ieee.org/resources/travel-medical-and-insurance/ieee-expense-report" TargetMode="External"/><Relationship Id="rId7" Type="http://schemas.openxmlformats.org/officeDocument/2006/relationships/hyperlink" Target="https://www.concur.com/en-us/mobi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rvices10.ieee.org/idp/startSSO.ping?PartnerSpId=ConcurIEEE" TargetMode="External"/><Relationship Id="rId5" Type="http://schemas.openxmlformats.org/officeDocument/2006/relationships/hyperlink" Target="https://www.ieee.org/about/volunteers/secure/concur-registration.html" TargetMode="External"/><Relationship Id="rId4" Type="http://schemas.openxmlformats.org/officeDocument/2006/relationships/hyperlink" Target="https://www.ieee.org/about/help/my-account/web-accoun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26170" y="421200"/>
            <a:ext cx="745543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 </a:t>
            </a:r>
            <a:endParaRPr sz="25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829EF2-C516-4782-AD24-6B68BD2808F2}"/>
              </a:ext>
            </a:extLst>
          </p:cNvPr>
          <p:cNvSpPr txBox="1">
            <a:spLocks/>
          </p:cNvSpPr>
          <p:nvPr/>
        </p:nvSpPr>
        <p:spPr>
          <a:xfrm>
            <a:off x="79348" y="2644658"/>
            <a:ext cx="898530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/>
              <a:t>NextGen Expense Reimbursement</a:t>
            </a:r>
          </a:p>
          <a:p>
            <a:pPr algn="ctr"/>
            <a:r>
              <a:rPr lang="en-US" sz="4000" dirty="0"/>
              <a:t>(Concur) </a:t>
            </a:r>
          </a:p>
        </p:txBody>
      </p:sp>
    </p:spTree>
    <p:extLst>
      <p:ext uri="{BB962C8B-B14F-4D97-AF65-F5344CB8AC3E}">
        <p14:creationId xmlns:p14="http://schemas.microsoft.com/office/powerpoint/2010/main" val="322215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6F08-9494-4E5C-864E-590D0551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23" y="480874"/>
            <a:ext cx="5949358" cy="365400"/>
          </a:xfrm>
        </p:spPr>
        <p:txBody>
          <a:bodyPr/>
          <a:lstStyle/>
          <a:p>
            <a:r>
              <a:rPr lang="en-US" sz="2500" dirty="0"/>
              <a:t>Expense Report Life Cycle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B9732-AE3C-452C-AB5B-9708626A732B}"/>
              </a:ext>
            </a:extLst>
          </p:cNvPr>
          <p:cNvSpPr txBox="1">
            <a:spLocks/>
          </p:cNvSpPr>
          <p:nvPr/>
        </p:nvSpPr>
        <p:spPr>
          <a:xfrm>
            <a:off x="91862" y="891054"/>
            <a:ext cx="8960276" cy="38143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Create Expense Report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Volunteers/Members select 4-tiered Expense Report Purpose (ERP) Levels &amp; Expense Type, which generates the: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Approvers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IEEE financial accounting and CB Account/HOP # for NextGen Banking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ERP Level 3 = Oracle PPM Project # and Project Name/Description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ERP Level 4 = Oracle PPM WBS Task # and Task Description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Expense Report Processes through “Approval Flow”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Approver(s) – Treasurer (at a minimum)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Best Practice is to have 2 Approvers per expense report purpose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To change an Approver of an ERP, please send an email to: 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NextGenExpense@ieee.org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NextGen Expense team will make the system change and notify the Finance Solutions team via email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Following approvals, Concur audit and payment processing begins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Report is Processed for Payment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Payment is made electronically directly to your bank account via Concur or Western Union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Standard Concur audit, IEEE review and payment processing typically takes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3-5 business days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12C8E-93B8-4FB3-9063-4911873AB3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1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3200"/>
            <a:ext cx="7459200" cy="1000800"/>
          </a:xfrm>
        </p:spPr>
        <p:txBody>
          <a:bodyPr/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Concur &amp; Western Union Payment Processing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76B4BB3-E0BA-4442-9296-35F0687DBDDA}"/>
              </a:ext>
            </a:extLst>
          </p:cNvPr>
          <p:cNvSpPr txBox="1">
            <a:spLocks/>
          </p:cNvSpPr>
          <p:nvPr/>
        </p:nvSpPr>
        <p:spPr>
          <a:xfrm>
            <a:off x="201600" y="964800"/>
            <a:ext cx="8740800" cy="33937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Concur or Western Union (aka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Convera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reimbursement currency in your Concur profile is based on your Country of Residence.  If you reside in a Country where the local currency is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USD, EUR, CAD, JPY or INR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you must enter your banking information directly into Concur.</a:t>
            </a:r>
            <a:endParaRPr lang="en-US" sz="1200" strike="sngStrike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All other currencies require the user to enroll in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Western Union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this is a one-time enrollment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Additional benefit of Western Union is more flexibility to choose your bank (e.g. use your US bank even if your main country of residence is perhaps the UK)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Payment cannot be completed until banking information is provided</a:t>
            </a:r>
          </a:p>
          <a:p>
            <a:pPr lvl="4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Western Union Contact Information:</a:t>
            </a:r>
          </a:p>
          <a:p>
            <a:pPr marL="1714500" lvl="5" indent="0">
              <a:buClr>
                <a:schemeClr val="tx2">
                  <a:lumMod val="50000"/>
                </a:schemeClr>
              </a:buClr>
              <a:buSzPct val="100000"/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Phone:  1-800-815-2460, option # 1</a:t>
            </a:r>
          </a:p>
          <a:p>
            <a:pPr marL="1714500" lvl="5" indent="0">
              <a:buClr>
                <a:schemeClr val="tx2">
                  <a:lumMod val="50000"/>
                </a:schemeClr>
              </a:buClr>
              <a:buSzPct val="100000"/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Email:  </a:t>
            </a:r>
            <a:r>
              <a:rPr lang="en-US" sz="1200" u="sng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Vendormanagement@convera.com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0" lvl="5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Security of Banking Information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Personal information entered in the profile is secure and can only be managed by the user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Concur and Western Union meet ISO, SSAE, and PCI Compliance standards, ensuring the utmost in security measures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SzPct val="100000"/>
              <a:buNone/>
            </a:pPr>
            <a:r>
              <a:rPr lang="en-US" sz="12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IEEE and Concur abide by OFAC regulations; in some cases, users may not be granted access to Concur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BC1B2-A557-4DE0-9F43-537A84661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6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00" y="482879"/>
            <a:ext cx="8280000" cy="365400"/>
          </a:xfrm>
        </p:spPr>
        <p:txBody>
          <a:bodyPr/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Payment Currencies Supported by Concur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A8CDD-8F37-4CB9-8EF0-B79A61ECE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64373"/>
              </p:ext>
            </p:extLst>
          </p:nvPr>
        </p:nvGraphicFramePr>
        <p:xfrm>
          <a:off x="2113331" y="1487090"/>
          <a:ext cx="4658138" cy="1828800"/>
        </p:xfrm>
        <a:graphic>
          <a:graphicData uri="http://schemas.openxmlformats.org/drawingml/2006/table">
            <a:tbl>
              <a:tblPr firstRow="1" bandRow="1"/>
              <a:tblGrid>
                <a:gridCol w="2329069">
                  <a:extLst>
                    <a:ext uri="{9D8B030D-6E8A-4147-A177-3AD203B41FA5}">
                      <a16:colId xmlns:a16="http://schemas.microsoft.com/office/drawing/2014/main" val="2312098462"/>
                    </a:ext>
                  </a:extLst>
                </a:gridCol>
                <a:gridCol w="2329069">
                  <a:extLst>
                    <a:ext uri="{9D8B030D-6E8A-4147-A177-3AD203B41FA5}">
                      <a16:colId xmlns:a16="http://schemas.microsoft.com/office/drawing/2014/main" val="3557396338"/>
                    </a:ext>
                  </a:extLst>
                </a:gridCol>
              </a:tblGrid>
              <a:tr h="2691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52415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746691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69439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Netherlands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040499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90308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160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DA3BD4-9344-4F6D-A4CB-AC5B2B38E7F2}"/>
              </a:ext>
            </a:extLst>
          </p:cNvPr>
          <p:cNvSpPr txBox="1"/>
          <p:nvPr/>
        </p:nvSpPr>
        <p:spPr>
          <a:xfrm>
            <a:off x="1512000" y="3536390"/>
            <a:ext cx="603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in addition to USD, CAD, INR, and JPY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(otherwise, payment completed via Western Union)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4B3ED-665A-4A46-8E5E-BBC2981FBBFC}"/>
              </a:ext>
            </a:extLst>
          </p:cNvPr>
          <p:cNvSpPr txBox="1"/>
          <p:nvPr/>
        </p:nvSpPr>
        <p:spPr>
          <a:xfrm>
            <a:off x="2113331" y="1069063"/>
            <a:ext cx="465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EURO Countries Supported by Concur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AD7F2-D2B1-43D9-84B9-6BBAF84BD3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2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8ABC-47AD-46F1-96C7-B0F9A011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5" y="434022"/>
            <a:ext cx="7500985" cy="365400"/>
          </a:xfrm>
        </p:spPr>
        <p:txBody>
          <a:bodyPr/>
          <a:lstStyle/>
          <a:p>
            <a:r>
              <a:rPr lang="en-US" sz="2500" dirty="0"/>
              <a:t>Report Submitter Responsibilities</a:t>
            </a:r>
            <a:endParaRPr lang="en-US" sz="1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9851A8-1D94-41E8-9F76-27DA286D87D7}"/>
              </a:ext>
            </a:extLst>
          </p:cNvPr>
          <p:cNvSpPr txBox="1">
            <a:spLocks/>
          </p:cNvSpPr>
          <p:nvPr/>
        </p:nvSpPr>
        <p:spPr>
          <a:xfrm>
            <a:off x="80615" y="739056"/>
            <a:ext cx="8982770" cy="280237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>
              <a:buClrTx/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Complete your Concur Profile </a:t>
            </a:r>
            <a:endParaRPr lang="en-US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Click Profile &gt; Profile Settings.  Personal information, verify email address, notification preferences &amp; enter banking if required, etc.</a:t>
            </a: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Submit Your Expenses for Reimbursement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Submit your expenses for reimbursement within 60 days of being incurred, in accordance with the IEEE Travel &amp; Expense Reimbursement Guidelines</a:t>
            </a: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Expense reports should be consolidated as much as possible </a:t>
            </a:r>
            <a:endParaRPr lang="en-US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Multiple ERPs on a single report is permitted/encouraged – each transaction can utilize separate ERPs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When possible, combine various trips and submit 1 expense report per month</a:t>
            </a: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9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Delete/Remove any old expense reports in your Concur profile</a:t>
            </a: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None/>
            </a:pPr>
            <a:endParaRPr lang="en-US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None/>
            </a:pPr>
            <a:r>
              <a:rPr lang="en-US" sz="13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*Process change for our Canadian Residents – GST will need to be manually added on each expense line starting 1/2023*</a:t>
            </a: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C0FB9-94DA-4549-96F2-AAC72385E0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6F08-9494-4E5C-864E-590D0551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23" y="480874"/>
            <a:ext cx="5949358" cy="365400"/>
          </a:xfrm>
        </p:spPr>
        <p:txBody>
          <a:bodyPr/>
          <a:lstStyle/>
          <a:p>
            <a:r>
              <a:rPr lang="en-US" sz="2500" dirty="0"/>
              <a:t>Concur “User” Profile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928EC3-362E-4912-8789-6EF66B4F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6" y="846274"/>
            <a:ext cx="8359767" cy="356012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B0C793B-1C61-414C-B8D3-9FDA3385F861}"/>
              </a:ext>
            </a:extLst>
          </p:cNvPr>
          <p:cNvSpPr/>
          <p:nvPr/>
        </p:nvSpPr>
        <p:spPr>
          <a:xfrm>
            <a:off x="6624000" y="1286674"/>
            <a:ext cx="805200" cy="298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679879-7469-4176-BD7E-CF3054208EC0}"/>
              </a:ext>
            </a:extLst>
          </p:cNvPr>
          <p:cNvSpPr/>
          <p:nvPr/>
        </p:nvSpPr>
        <p:spPr>
          <a:xfrm>
            <a:off x="7897200" y="846274"/>
            <a:ext cx="662400" cy="298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22C54B-AC97-4101-A6A4-1D8CE139EC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5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8ABC-47AD-46F1-96C7-B0F9A011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5" y="556422"/>
            <a:ext cx="7500985" cy="365400"/>
          </a:xfrm>
        </p:spPr>
        <p:txBody>
          <a:bodyPr/>
          <a:lstStyle/>
          <a:p>
            <a:r>
              <a:rPr lang="en-US" sz="2500" dirty="0"/>
              <a:t>Report Submitter “Self Service” Features</a:t>
            </a:r>
            <a:endParaRPr lang="en-US" sz="1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9851A8-1D94-41E8-9F76-27DA286D87D7}"/>
              </a:ext>
            </a:extLst>
          </p:cNvPr>
          <p:cNvSpPr txBox="1">
            <a:spLocks/>
          </p:cNvSpPr>
          <p:nvPr/>
        </p:nvSpPr>
        <p:spPr>
          <a:xfrm>
            <a:off x="80615" y="921822"/>
            <a:ext cx="8982770" cy="366525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View the Status of your Expense Report (Approval Flow &amp; Audit Trail) 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Real-time audit/status tracking visible to the submitter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view the status of your expense report after it’s submitted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Report Details &gt; Click on “Report Timeline” or “Audit Trail”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Delegate Responsibility </a:t>
            </a:r>
            <a:endParaRPr lang="en-US" sz="1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Users can designate a delegate to submit/approve expense reports on their behalf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missing receipt declaration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cannot be submitted by a delegate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 delegate cannot change profile information i.e., bank info, address, etc.</a:t>
            </a:r>
          </a:p>
          <a:p>
            <a:pPr marL="685800" lvl="2" indent="0">
              <a:buClrTx/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Receipt Options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Email receipts to: 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receipts@expenseit.com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they will automatically upload </a:t>
            </a:r>
          </a:p>
          <a:p>
            <a:pPr marL="342900" lvl="1" indent="0">
              <a:buClrTx/>
              <a:buSzPct val="110000"/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into your Concur Profile (must verify email in Concur for this to work)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Integration with 3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party applications (e.g., Uber, Lyft, etc.) which results</a:t>
            </a:r>
          </a:p>
          <a:p>
            <a:pPr marL="342900" lvl="1" indent="0">
              <a:buClrTx/>
              <a:buSzPct val="110000"/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in electronic receipt creation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72ED5-0246-4DA0-97F7-0A6CBA5B1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800" y="273600"/>
            <a:ext cx="1801415" cy="1735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D8D0713-CCBB-4DE3-93DE-639CF2196BD9}"/>
              </a:ext>
            </a:extLst>
          </p:cNvPr>
          <p:cNvSpPr/>
          <p:nvPr/>
        </p:nvSpPr>
        <p:spPr>
          <a:xfrm>
            <a:off x="6436800" y="1082997"/>
            <a:ext cx="640800" cy="298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5DE30A-F4AF-42E8-B5D1-58FA81DDD34D}"/>
              </a:ext>
            </a:extLst>
          </p:cNvPr>
          <p:cNvSpPr/>
          <p:nvPr/>
        </p:nvSpPr>
        <p:spPr>
          <a:xfrm>
            <a:off x="7740000" y="257896"/>
            <a:ext cx="583200" cy="217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9290F3-F2D0-42F8-936F-B886A145F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600" y="2169974"/>
            <a:ext cx="3252985" cy="269992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27D2276-DDAD-4860-9DEE-5BE096F8D780}"/>
              </a:ext>
            </a:extLst>
          </p:cNvPr>
          <p:cNvSpPr/>
          <p:nvPr/>
        </p:nvSpPr>
        <p:spPr>
          <a:xfrm>
            <a:off x="8733600" y="2190679"/>
            <a:ext cx="329785" cy="228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3D44A55-F497-4805-A2D2-800E02CB7010}"/>
              </a:ext>
            </a:extLst>
          </p:cNvPr>
          <p:cNvSpPr/>
          <p:nvPr/>
        </p:nvSpPr>
        <p:spPr>
          <a:xfrm>
            <a:off x="8238214" y="2657022"/>
            <a:ext cx="358585" cy="215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DD5C5D-B29C-48FC-9CA0-99FD828BDD69}"/>
              </a:ext>
            </a:extLst>
          </p:cNvPr>
          <p:cNvSpPr/>
          <p:nvPr/>
        </p:nvSpPr>
        <p:spPr>
          <a:xfrm>
            <a:off x="6386400" y="3039648"/>
            <a:ext cx="144000" cy="217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F6B898-2590-4335-9812-5E1323B89A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49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607636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Delegates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500" dirty="0"/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90918" y="790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2F0320-26A6-4791-B4BB-8342E9B1C164}"/>
              </a:ext>
            </a:extLst>
          </p:cNvPr>
          <p:cNvSpPr/>
          <p:nvPr/>
        </p:nvSpPr>
        <p:spPr>
          <a:xfrm>
            <a:off x="1066801" y="790865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1 - How to Navigate</a:t>
            </a:r>
          </a:p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Profile &gt; Profile Settings &gt; Expense Delegates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61BFC-4090-4230-8776-6A8E2B551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1364649"/>
            <a:ext cx="6858000" cy="13434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FF7178-C104-4D13-8E89-0B883ED9C61B}"/>
              </a:ext>
            </a:extLst>
          </p:cNvPr>
          <p:cNvSpPr/>
          <p:nvPr/>
        </p:nvSpPr>
        <p:spPr>
          <a:xfrm>
            <a:off x="1037659" y="2752187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2 – How to Add Delegate</a:t>
            </a:r>
          </a:p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Click Add &gt; Type in Users Name &gt; Select the Desired Check Boxes &gt; Save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AD4BE2-AAFD-41FF-BA30-D6E2D0C6D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99" y="3333124"/>
            <a:ext cx="7725599" cy="11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58400" y="442800"/>
            <a:ext cx="7682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Approver Responsibilities</a:t>
            </a:r>
            <a:endParaRPr sz="2500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158400" y="808200"/>
            <a:ext cx="8181935" cy="3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Provide Demo &amp; Training to all Volunteers/Users who will submit an expense report 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Coordinate any training within your Region/Section, etc.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Supporting documentation/training can be found on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 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0">
              <a:buClrTx/>
              <a:buSzPct val="110000"/>
              <a:buNone/>
            </a:pPr>
            <a:endParaRPr lang="en-US" sz="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/>
              <a:t>Become Familiar with the Expense Report Purposes (ERP’s) for your Region/Section </a:t>
            </a:r>
            <a:endParaRPr sz="1000" dirty="0"/>
          </a:p>
          <a:p>
            <a:pPr marL="600075" lvl="1" indent="0">
              <a:buClrTx/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/>
              <a:t>Maintain the approvers/approval flow of an ERP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/>
              <a:t>To make changes to Approver(s) in the system, send an email to:  </a:t>
            </a:r>
            <a:r>
              <a:rPr lang="en-US" sz="1200" dirty="0">
                <a:hlinkClick r:id="rId4"/>
              </a:rPr>
              <a:t>NextGenExpense@ieee.org</a:t>
            </a:r>
            <a:endParaRPr lang="en-US" sz="1200" dirty="0"/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ERP Level 4 (WBS Task) changes need to originate in PPM</a:t>
            </a:r>
          </a:p>
          <a:p>
            <a:pPr marL="600075" lvl="1" indent="0">
              <a:buClrTx/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View the expense reports that you have previously approved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Click Approvals &gt; Reports &gt; View – select your report criteria 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Tip:  if you do not see a report that you have approved listed in </a:t>
            </a:r>
          </a:p>
          <a:p>
            <a:pPr marL="1057275" lvl="2" indent="0">
              <a:buClrTx/>
              <a:buSzPct val="110000"/>
              <a:buNone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report view this means the expense report has been returned to submitter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-60456" y="539307"/>
            <a:ext cx="7682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400" dirty="0"/>
              <a:t>Approvers - View all Expense Reports You’ve Approved</a:t>
            </a:r>
            <a:endParaRPr sz="2400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-60456" y="539307"/>
            <a:ext cx="8181935" cy="27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0075" lvl="1" indent="0">
              <a:buClrTx/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View the expense reports that you have previously approved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Click Approvals &gt; Reports &gt; View – select your report criteria 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Tip:  if you do not see a report that you have approved listed in </a:t>
            </a:r>
          </a:p>
          <a:p>
            <a:pPr marL="1057275" lvl="2" indent="0">
              <a:buClrTx/>
              <a:buSzPct val="110000"/>
              <a:buNone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report view this means the expense report has been returned to submitter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8B955-9957-4431-956D-7E8F9228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07" y="1972383"/>
            <a:ext cx="6567054" cy="293915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E74EBA-73D2-404E-B70E-B8504D95B35A}"/>
              </a:ext>
            </a:extLst>
          </p:cNvPr>
          <p:cNvSpPr/>
          <p:nvPr/>
        </p:nvSpPr>
        <p:spPr>
          <a:xfrm>
            <a:off x="5607313" y="2063067"/>
            <a:ext cx="642347" cy="287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7AFA3-6DCC-465A-8A03-4A5BDBB28260}"/>
              </a:ext>
            </a:extLst>
          </p:cNvPr>
          <p:cNvSpPr/>
          <p:nvPr/>
        </p:nvSpPr>
        <p:spPr>
          <a:xfrm>
            <a:off x="4273497" y="2424388"/>
            <a:ext cx="597005" cy="294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AEEFB6-05D3-4DF6-934C-A7D840CDA3E3}"/>
              </a:ext>
            </a:extLst>
          </p:cNvPr>
          <p:cNvSpPr/>
          <p:nvPr/>
        </p:nvSpPr>
        <p:spPr>
          <a:xfrm>
            <a:off x="1503848" y="3270137"/>
            <a:ext cx="498764" cy="260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26170" y="421200"/>
            <a:ext cx="745543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 </a:t>
            </a:r>
            <a:endParaRPr sz="2500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115200" y="692999"/>
            <a:ext cx="8902630" cy="35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access Concur with your IEEE credentials via </a:t>
            </a:r>
            <a:r>
              <a:rPr lang="en-US" sz="1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</a:t>
            </a:r>
            <a:endParaRPr lang="en-US" sz="14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members that have access to the MNGE, you can always access Concur via the NextGen Dashboard </a:t>
            </a:r>
            <a:r>
              <a:rPr lang="en-US" sz="1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(ieee.org/</a:t>
            </a:r>
            <a:r>
              <a:rPr lang="en-US" sz="11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nextgen</a:t>
            </a:r>
            <a:r>
              <a:rPr lang="en-US" sz="1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1400" b="1" dirty="0"/>
              <a:t>Self Service Featuring NextGen Help Menu </a:t>
            </a:r>
            <a:endParaRPr lang="en-US" altLang="en-US" sz="1000" b="1" dirty="0">
              <a:solidFill>
                <a:srgbClr val="FF0000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When Entering Transactions in a Foreign Currency </a:t>
            </a:r>
            <a:endParaRPr lang="en-US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Use the currency shown on the receipt, Concur automatically converts the transaction to user’s local currency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the currency conversion calculated by Concur differs from the conversion charged on your credit card, you can submit a separate expense line for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Currency Exchange Fees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make your reimbursement whole</a:t>
            </a: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When Entering Expense Report Purposes (ERPs)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you’re unsure which ERP to use, please contact your Region/Section Treasurer and/or your dedicated IEEE Staff Support Contact for assistance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Expenses must be recorded on the date the transaction occurred 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Receipt Date = Transaction Date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Reimbursements are made in user’s local currency, per your country of residence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your currency is incorrect in your Concur profile and you have already updated your address within your IEEE member profile, please send an email to:  NextGenExpense@ieee.org</a:t>
            </a:r>
          </a:p>
          <a:p>
            <a:pPr marL="600075" lvl="1" indent="0">
              <a:buClr>
                <a:schemeClr val="tx1"/>
              </a:buClr>
              <a:buSzPct val="10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dirty="0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8AC9745-F153-4500-B470-CEB9B229E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85" y="40237"/>
            <a:ext cx="2217598" cy="7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00" y="400001"/>
            <a:ext cx="5352300" cy="365400"/>
          </a:xfrm>
        </p:spPr>
        <p:txBody>
          <a:bodyPr/>
          <a:lstStyle/>
          <a:p>
            <a:r>
              <a:rPr lang="en-US" sz="2400" dirty="0"/>
              <a:t>Table of Contents</a:t>
            </a:r>
          </a:p>
        </p:txBody>
      </p:sp>
      <p:sp>
        <p:nvSpPr>
          <p:cNvPr id="5" name="Google Shape;46;p2">
            <a:extLst>
              <a:ext uri="{FF2B5EF4-FFF2-40B4-BE49-F238E27FC236}">
                <a16:creationId xmlns:a16="http://schemas.microsoft.com/office/drawing/2014/main" id="{6904FC11-2BB9-4A27-88B5-98A1A132B699}"/>
              </a:ext>
            </a:extLst>
          </p:cNvPr>
          <p:cNvSpPr txBox="1"/>
          <p:nvPr/>
        </p:nvSpPr>
        <p:spPr>
          <a:xfrm>
            <a:off x="98886" y="902645"/>
            <a:ext cx="3286661" cy="3518872"/>
          </a:xfrm>
          <a:prstGeom prst="rect">
            <a:avLst/>
          </a:prstGeom>
          <a:noFill/>
          <a:ln w="1270" cap="rnd">
            <a:noFill/>
            <a:miter lim="800000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NextGen Expense Reimbursement (Concur) Introduction</a:t>
            </a: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NextGen Expense (Concur) Documentation</a:t>
            </a: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ieee.org/expense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Logging into NextGen is easy as 1-2-3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Concur Sample Enrollment Emails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Mobile App – Access Anytime, Anywhere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Expense Report Life Cycle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Concur &amp; Western Union Payment Processing</a:t>
            </a:r>
          </a:p>
        </p:txBody>
      </p:sp>
      <p:pic>
        <p:nvPicPr>
          <p:cNvPr id="4" name="Picture 3" descr="A close-up of a credit card&#10;&#10;Description automatically generated with low confidence">
            <a:extLst>
              <a:ext uri="{FF2B5EF4-FFF2-40B4-BE49-F238E27FC236}">
                <a16:creationId xmlns:a16="http://schemas.microsoft.com/office/drawing/2014/main" id="{AFDA6200-72B9-4456-B1C4-E0B57F55C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312" y="262757"/>
            <a:ext cx="456235" cy="416058"/>
          </a:xfrm>
          <a:prstGeom prst="rect">
            <a:avLst/>
          </a:prstGeom>
        </p:spPr>
      </p:pic>
      <p:sp>
        <p:nvSpPr>
          <p:cNvPr id="6" name="Google Shape;46;p2">
            <a:extLst>
              <a:ext uri="{FF2B5EF4-FFF2-40B4-BE49-F238E27FC236}">
                <a16:creationId xmlns:a16="http://schemas.microsoft.com/office/drawing/2014/main" id="{DBAC7E43-ED9A-43F1-AABF-7BA563897C79}"/>
              </a:ext>
            </a:extLst>
          </p:cNvPr>
          <p:cNvSpPr txBox="1"/>
          <p:nvPr/>
        </p:nvSpPr>
        <p:spPr>
          <a:xfrm>
            <a:off x="3157429" y="897229"/>
            <a:ext cx="3060594" cy="3647112"/>
          </a:xfrm>
          <a:prstGeom prst="rect">
            <a:avLst/>
          </a:prstGeom>
          <a:noFill/>
          <a:ln w="1270" cap="rnd">
            <a:noFill/>
            <a:miter lim="800000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 startAt="9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Payment Currencies Support by Concur</a:t>
            </a: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 startAt="9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Report Submitter Responsibilities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 startAt="9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Concur User Profile</a:t>
            </a: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 startAt="9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Report Submitter Self Service Features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 startAt="9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Delegates</a:t>
            </a: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 startAt="9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Approver Responsibilities</a:t>
            </a: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 startAt="9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Approvers – View all Expense Reports You’ve Approved</a:t>
            </a:r>
            <a:endParaRPr lang="en-US" sz="13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 startAt="9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Helpful Tips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 startAt="9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My NextGen Experience Dashboard</a:t>
            </a:r>
          </a:p>
        </p:txBody>
      </p:sp>
      <p:sp>
        <p:nvSpPr>
          <p:cNvPr id="7" name="Google Shape;46;p2">
            <a:extLst>
              <a:ext uri="{FF2B5EF4-FFF2-40B4-BE49-F238E27FC236}">
                <a16:creationId xmlns:a16="http://schemas.microsoft.com/office/drawing/2014/main" id="{4EF8FA36-5C49-4CA7-B6B9-D5BB1EFD2A77}"/>
              </a:ext>
            </a:extLst>
          </p:cNvPr>
          <p:cNvSpPr txBox="1"/>
          <p:nvPr/>
        </p:nvSpPr>
        <p:spPr>
          <a:xfrm>
            <a:off x="6218023" y="899370"/>
            <a:ext cx="3060594" cy="4031833"/>
          </a:xfrm>
          <a:prstGeom prst="rect">
            <a:avLst/>
          </a:prstGeom>
          <a:noFill/>
          <a:ln w="1270" cap="rnd">
            <a:noFill/>
            <a:miter lim="800000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 startAt="18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Currency Exchange Fee</a:t>
            </a: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 startAt="18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Receipt Date = Transaction Date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 startAt="18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Expense Entry Line</a:t>
            </a: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 startAt="18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Expense Report Purpose Levels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 startAt="18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Self Service – NextGen Help Menu’s</a:t>
            </a: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 startAt="18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Report Library</a:t>
            </a: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 startAt="18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What's the Status of my Report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SzPct val="110000"/>
              <a:buFont typeface="+mj-lt"/>
              <a:buAutoNum type="alphaUcPeriod" startAt="18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Move Command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 startAt="18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Audit Trial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 startAt="18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Missing Receipt Declaration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 startAt="18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+mj-lt"/>
              <a:buAutoNum type="alphaUcPeriod" startAt="18"/>
            </a:pPr>
            <a:endParaRPr 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C90B0-23BD-4A93-B926-4777349605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20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598252"/>
            <a:ext cx="8582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2500" dirty="0"/>
              <a:t>My NextGen Experience “Dashboard”</a:t>
            </a:r>
            <a:endParaRPr sz="25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671C15-8347-431B-9BDF-ECD5A1714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98" y="943314"/>
            <a:ext cx="4734225" cy="3419234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6DB84D1C-6159-4B9B-8667-0D1863643085}"/>
              </a:ext>
            </a:extLst>
          </p:cNvPr>
          <p:cNvSpPr/>
          <p:nvPr/>
        </p:nvSpPr>
        <p:spPr>
          <a:xfrm rot="10800000">
            <a:off x="3065573" y="4218782"/>
            <a:ext cx="237279" cy="408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8ADBBE4-E26B-4C4A-9E5A-9E62E67A8E30}"/>
              </a:ext>
            </a:extLst>
          </p:cNvPr>
          <p:cNvSpPr/>
          <p:nvPr/>
        </p:nvSpPr>
        <p:spPr>
          <a:xfrm rot="8071823">
            <a:off x="2108941" y="4063974"/>
            <a:ext cx="237279" cy="408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15F9C76-E793-4EEF-979C-442C70304887}"/>
              </a:ext>
            </a:extLst>
          </p:cNvPr>
          <p:cNvSpPr/>
          <p:nvPr/>
        </p:nvSpPr>
        <p:spPr>
          <a:xfrm rot="13404432">
            <a:off x="440922" y="4049361"/>
            <a:ext cx="237279" cy="408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1A6AA5F-D0A3-4DF1-86B5-DDBEF4D55132}"/>
              </a:ext>
            </a:extLst>
          </p:cNvPr>
          <p:cNvSpPr/>
          <p:nvPr/>
        </p:nvSpPr>
        <p:spPr>
          <a:xfrm rot="13149600">
            <a:off x="3800679" y="3411959"/>
            <a:ext cx="237279" cy="408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4451F-CCDE-4A99-9F3A-0DCB5A4AE066}"/>
              </a:ext>
            </a:extLst>
          </p:cNvPr>
          <p:cNvSpPr txBox="1"/>
          <p:nvPr/>
        </p:nvSpPr>
        <p:spPr>
          <a:xfrm>
            <a:off x="5168023" y="1252389"/>
            <a:ext cx="37113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Log into NextGen Expense via the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“My NextGen Experience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Dashboard” or </a:t>
            </a:r>
            <a:r>
              <a:rPr lang="en-US" sz="1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ieee.org/</a:t>
            </a:r>
            <a:r>
              <a:rPr lang="en-US" sz="12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nextgen</a:t>
            </a:r>
            <a:endParaRPr lang="en-US" sz="12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User audience is limited (e.g. Treasurers and Chairs of the Geo Unit).  Access is driven based on your vTools profile title.</a:t>
            </a:r>
          </a:p>
          <a:p>
            <a:pPr marL="171450" lvl="4" indent="-171450"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you are having an issue with one of the NextGen Expense buttons going through the Dashboard, please log into Concur using the instructions in the previous slide and contact the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IEEE Contact Center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 further assistance.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IEEE Contact Center </a:t>
            </a:r>
          </a:p>
          <a:p>
            <a:pPr lvl="6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Email: contactcenter@ieee.org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Phone: +1 800 678 4333 (USA and Canada) </a:t>
            </a:r>
          </a:p>
          <a:p>
            <a:pPr lvl="6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Phone: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+1 732 981 0060 (Worldwide)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092772"/>
            <a:ext cx="8853082" cy="5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Currency Exchange Fee</a:t>
            </a:r>
            <a:br>
              <a:rPr lang="en-US" sz="2500" dirty="0"/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D2367C-1906-45D1-B557-02D51A571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82" y="1297961"/>
            <a:ext cx="2923200" cy="199497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FAC6B4C-A51D-42DC-BB29-0D811B0A0083}"/>
              </a:ext>
            </a:extLst>
          </p:cNvPr>
          <p:cNvSpPr/>
          <p:nvPr/>
        </p:nvSpPr>
        <p:spPr>
          <a:xfrm>
            <a:off x="497482" y="2221955"/>
            <a:ext cx="583201" cy="2664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0EA81F-55A9-4914-B2BF-BA7A30EE6EFF}"/>
              </a:ext>
            </a:extLst>
          </p:cNvPr>
          <p:cNvSpPr/>
          <p:nvPr/>
        </p:nvSpPr>
        <p:spPr>
          <a:xfrm>
            <a:off x="2061680" y="1662651"/>
            <a:ext cx="936001" cy="2664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E788E-642C-42AA-9E8A-90CD8664D5D2}"/>
              </a:ext>
            </a:extLst>
          </p:cNvPr>
          <p:cNvSpPr txBox="1"/>
          <p:nvPr/>
        </p:nvSpPr>
        <p:spPr>
          <a:xfrm>
            <a:off x="1328399" y="3415590"/>
            <a:ext cx="6703200" cy="123110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Entering Transactions in a Foreign Currency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currency shown on the receipt, Concur automatically converts the transaction to user’s local currency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currency conversion calculated by Concur differs from the conversion charged on your credit card, you can submit a separate expense line for </a:t>
            </a:r>
            <a:r>
              <a:rPr lang="en-US" sz="1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Currency Exchange Fees 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your reimbursement whole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1F7B9E-F3DE-4850-8A82-D4F5BAC21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1" y="1390307"/>
            <a:ext cx="4665600" cy="17558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13654A-03B8-47DE-BB38-FEB73503B628}"/>
              </a:ext>
            </a:extLst>
          </p:cNvPr>
          <p:cNvSpPr txBox="1"/>
          <p:nvPr/>
        </p:nvSpPr>
        <p:spPr>
          <a:xfrm>
            <a:off x="-411859" y="990184"/>
            <a:ext cx="483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Expense Type</a:t>
            </a:r>
            <a:endParaRPr lang="en-US" sz="14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D42C4A-4838-4476-997E-3ADAC032DAA0}"/>
              </a:ext>
            </a:extLst>
          </p:cNvPr>
          <p:cNvSpPr txBox="1"/>
          <p:nvPr/>
        </p:nvSpPr>
        <p:spPr>
          <a:xfrm>
            <a:off x="3904882" y="805759"/>
            <a:ext cx="499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Sample Expense Line</a:t>
            </a:r>
          </a:p>
          <a:p>
            <a:pPr algn="ctr"/>
            <a:r>
              <a:rPr lang="en-US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</a:t>
            </a:r>
            <a:r>
              <a:rPr lang="en-US" sz="14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Conversion Rate</a:t>
            </a:r>
          </a:p>
        </p:txBody>
      </p:sp>
    </p:spTree>
    <p:extLst>
      <p:ext uri="{BB962C8B-B14F-4D97-AF65-F5344CB8AC3E}">
        <p14:creationId xmlns:p14="http://schemas.microsoft.com/office/powerpoint/2010/main" val="2633432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409611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Verify Receipt Date = Transaction Date 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E5E71-966D-480C-BC58-D4F7D9553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0" y="1159474"/>
            <a:ext cx="3160920" cy="3834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4B4D4-1A7A-4443-9478-07C620FDF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721" y="1159474"/>
            <a:ext cx="4672330" cy="360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26170" y="421200"/>
            <a:ext cx="745543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 </a:t>
            </a:r>
            <a:endParaRPr sz="25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829EF2-C516-4782-AD24-6B68BD2808F2}"/>
              </a:ext>
            </a:extLst>
          </p:cNvPr>
          <p:cNvSpPr txBox="1">
            <a:spLocks/>
          </p:cNvSpPr>
          <p:nvPr/>
        </p:nvSpPr>
        <p:spPr>
          <a:xfrm>
            <a:off x="79348" y="2644658"/>
            <a:ext cx="898530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/>
              <a:t>NextGen Expense Reimbursement</a:t>
            </a:r>
          </a:p>
          <a:p>
            <a:pPr algn="ctr"/>
            <a:r>
              <a:rPr lang="en-US" sz="4000" dirty="0"/>
              <a:t>New User Interface </a:t>
            </a:r>
          </a:p>
        </p:txBody>
      </p:sp>
    </p:spTree>
    <p:extLst>
      <p:ext uri="{BB962C8B-B14F-4D97-AF65-F5344CB8AC3E}">
        <p14:creationId xmlns:p14="http://schemas.microsoft.com/office/powerpoint/2010/main" val="1208776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6F08-9494-4E5C-864E-590D0551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978" y="481346"/>
            <a:ext cx="7078977" cy="365400"/>
          </a:xfrm>
        </p:spPr>
        <p:txBody>
          <a:bodyPr/>
          <a:lstStyle/>
          <a:p>
            <a:r>
              <a:rPr lang="en-US" sz="2500" dirty="0"/>
              <a:t>Expense Entry 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B9732-AE3C-452C-AB5B-9708626A732B}"/>
              </a:ext>
            </a:extLst>
          </p:cNvPr>
          <p:cNvSpPr txBox="1">
            <a:spLocks/>
          </p:cNvSpPr>
          <p:nvPr/>
        </p:nvSpPr>
        <p:spPr>
          <a:xfrm>
            <a:off x="91862" y="891054"/>
            <a:ext cx="8960276" cy="38143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More room to work on your expense line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Receipts are viewable while entering your expense 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98BBC-9535-41ED-A471-F5F4705BA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3" y="1627200"/>
            <a:ext cx="8203437" cy="2764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5D968-3A98-4A77-98B4-DB243EE406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2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215211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Tiered Expense Report Purpose (ERP) Levels</a:t>
            </a:r>
            <a:b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E25BA-943C-4D94-B2FF-23494D15A6D3}"/>
              </a:ext>
            </a:extLst>
          </p:cNvPr>
          <p:cNvSpPr txBox="1">
            <a:spLocks/>
          </p:cNvSpPr>
          <p:nvPr/>
        </p:nvSpPr>
        <p:spPr>
          <a:xfrm>
            <a:off x="-4906536" y="4287103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5BBF6-F4CE-4C03-8791-B4641AFF66B9}"/>
              </a:ext>
            </a:extLst>
          </p:cNvPr>
          <p:cNvSpPr txBox="1"/>
          <p:nvPr/>
        </p:nvSpPr>
        <p:spPr>
          <a:xfrm>
            <a:off x="74915" y="907434"/>
            <a:ext cx="901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Verdana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Report Header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085A6-AC4E-4BA8-B650-611C33B48683}"/>
              </a:ext>
            </a:extLst>
          </p:cNvPr>
          <p:cNvSpPr txBox="1"/>
          <p:nvPr/>
        </p:nvSpPr>
        <p:spPr>
          <a:xfrm>
            <a:off x="101619" y="2370375"/>
            <a:ext cx="894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Verdana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Expense Line Entry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ED25E-20A3-474D-A545-085B8D2B377D}"/>
              </a:ext>
            </a:extLst>
          </p:cNvPr>
          <p:cNvSpPr txBox="1"/>
          <p:nvPr/>
        </p:nvSpPr>
        <p:spPr>
          <a:xfrm>
            <a:off x="312872" y="3666679"/>
            <a:ext cx="146698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ERP 3 = Oracle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PPM Project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29A65-0BCD-46D3-BB58-2D179FEC0058}"/>
              </a:ext>
            </a:extLst>
          </p:cNvPr>
          <p:cNvSpPr txBox="1"/>
          <p:nvPr/>
        </p:nvSpPr>
        <p:spPr>
          <a:xfrm>
            <a:off x="7122999" y="3657449"/>
            <a:ext cx="14662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ERP 4 = Oracle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PPM Task/WBS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820817-4431-431F-BB6F-C59E459ABFF0}"/>
              </a:ext>
            </a:extLst>
          </p:cNvPr>
          <p:cNvCxnSpPr>
            <a:cxnSpLocks/>
          </p:cNvCxnSpPr>
          <p:nvPr/>
        </p:nvCxnSpPr>
        <p:spPr>
          <a:xfrm flipH="1" flipV="1">
            <a:off x="1202400" y="4287103"/>
            <a:ext cx="648001" cy="4479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2AD5C5-D57D-4CE3-B791-210B60C56FF8}"/>
              </a:ext>
            </a:extLst>
          </p:cNvPr>
          <p:cNvCxnSpPr>
            <a:cxnSpLocks/>
          </p:cNvCxnSpPr>
          <p:nvPr/>
        </p:nvCxnSpPr>
        <p:spPr>
          <a:xfrm flipV="1">
            <a:off x="7071340" y="4287103"/>
            <a:ext cx="784759" cy="4822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6270D39-8C15-44B9-87D4-C3BE94600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1304198"/>
            <a:ext cx="8776799" cy="10790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30C78B-C0C0-4773-8A20-F135E2492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401" y="2709562"/>
            <a:ext cx="5208832" cy="21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7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86400" y="475079"/>
            <a:ext cx="84240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2500" dirty="0"/>
              <a:t>Self Service Featuring “NextGen Help Menu”</a:t>
            </a:r>
            <a:endParaRPr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F189D-A178-4C1F-9D01-E1F622B68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0" y="1166257"/>
            <a:ext cx="5839765" cy="2612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17EAA-2CD1-4EC1-AF36-AA1896A0F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044" y="1801341"/>
            <a:ext cx="387257" cy="452164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82143F8-CCC7-450F-A059-AF0B5E840A4E}"/>
              </a:ext>
            </a:extLst>
          </p:cNvPr>
          <p:cNvSpPr/>
          <p:nvPr/>
        </p:nvSpPr>
        <p:spPr>
          <a:xfrm rot="16200000">
            <a:off x="5151774" y="1801798"/>
            <a:ext cx="207385" cy="393157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7547617-7EA3-44AA-BCDD-A85BE8489A5E}"/>
              </a:ext>
            </a:extLst>
          </p:cNvPr>
          <p:cNvSpPr/>
          <p:nvPr/>
        </p:nvSpPr>
        <p:spPr>
          <a:xfrm rot="17423559">
            <a:off x="6157614" y="1811803"/>
            <a:ext cx="199204" cy="43124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FB0125-B110-45D7-947E-C1D29A43D8A1}"/>
              </a:ext>
            </a:extLst>
          </p:cNvPr>
          <p:cNvSpPr txBox="1"/>
          <p:nvPr/>
        </p:nvSpPr>
        <p:spPr>
          <a:xfrm>
            <a:off x="1481177" y="3839592"/>
            <a:ext cx="3501817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2870" marR="0" lvl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980"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Assistance from NextGen Help (WalkMe)</a:t>
            </a:r>
          </a:p>
          <a:p>
            <a:pPr marL="17145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Walkthroughs (step-by-step guided learning)</a:t>
            </a:r>
          </a:p>
          <a:p>
            <a:pPr marL="17145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Tips (helpful hints)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D41080-2EE8-4299-BB32-721DD93C44C7}"/>
              </a:ext>
            </a:extLst>
          </p:cNvPr>
          <p:cNvSpPr txBox="1"/>
          <p:nvPr/>
        </p:nvSpPr>
        <p:spPr>
          <a:xfrm>
            <a:off x="223201" y="811465"/>
            <a:ext cx="5839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Click on Menu to Expand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56FFF9-4BC9-46A4-A3D7-E4B445471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766" y="360253"/>
            <a:ext cx="387257" cy="4521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FF62578-7844-46BB-9936-09039F63559C}"/>
              </a:ext>
            </a:extLst>
          </p:cNvPr>
          <p:cNvSpPr txBox="1"/>
          <p:nvPr/>
        </p:nvSpPr>
        <p:spPr>
          <a:xfrm>
            <a:off x="6257217" y="1038553"/>
            <a:ext cx="265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Expanded Menu (3 Sections)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0E7E8-AB9E-4556-A80F-46419C0BD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184" y="1360539"/>
            <a:ext cx="2619190" cy="30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0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86400" y="475079"/>
            <a:ext cx="84240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2500" dirty="0"/>
              <a:t>NextGen Help “Help Menu”</a:t>
            </a:r>
            <a:endParaRPr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17EAA-2CD1-4EC1-AF36-AA1896A0F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143" y="407136"/>
            <a:ext cx="387257" cy="452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566AE-C9D1-4ED8-A6F9-D3874EE91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16" y="978607"/>
            <a:ext cx="2610239" cy="1471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C2366A-6198-43F3-8540-A3E8CF300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519" y="991811"/>
            <a:ext cx="2667630" cy="14717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BA0E7C-1DCA-4848-BF65-74441D13B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482" y="978607"/>
            <a:ext cx="2758313" cy="1471779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97547617-7EA3-44AA-BCDD-A85BE8489A5E}"/>
              </a:ext>
            </a:extLst>
          </p:cNvPr>
          <p:cNvSpPr/>
          <p:nvPr/>
        </p:nvSpPr>
        <p:spPr>
          <a:xfrm rot="15696340" flipV="1">
            <a:off x="1489615" y="1466951"/>
            <a:ext cx="213108" cy="4632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984E77E-C652-4766-9269-437B4695DB9F}"/>
              </a:ext>
            </a:extLst>
          </p:cNvPr>
          <p:cNvSpPr/>
          <p:nvPr/>
        </p:nvSpPr>
        <p:spPr>
          <a:xfrm rot="15633786" flipV="1">
            <a:off x="4244159" y="1362312"/>
            <a:ext cx="213108" cy="4632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E4D886D-A9DC-4DEB-9CB3-016C5AB124A7}"/>
              </a:ext>
            </a:extLst>
          </p:cNvPr>
          <p:cNvSpPr/>
          <p:nvPr/>
        </p:nvSpPr>
        <p:spPr>
          <a:xfrm rot="15617985" flipV="1">
            <a:off x="6888085" y="1361344"/>
            <a:ext cx="213108" cy="4632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6375BD-A3EC-4E3A-A115-4B5AE2C552FD}"/>
              </a:ext>
            </a:extLst>
          </p:cNvPr>
          <p:cNvSpPr/>
          <p:nvPr/>
        </p:nvSpPr>
        <p:spPr>
          <a:xfrm>
            <a:off x="513878" y="1148326"/>
            <a:ext cx="785930" cy="2810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403176-5613-4325-B4AB-CACB37357205}"/>
              </a:ext>
            </a:extLst>
          </p:cNvPr>
          <p:cNvSpPr/>
          <p:nvPr/>
        </p:nvSpPr>
        <p:spPr>
          <a:xfrm>
            <a:off x="3417035" y="1122772"/>
            <a:ext cx="785930" cy="2861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112EA34-6307-4E99-B433-7A51B153A564}"/>
              </a:ext>
            </a:extLst>
          </p:cNvPr>
          <p:cNvSpPr/>
          <p:nvPr/>
        </p:nvSpPr>
        <p:spPr>
          <a:xfrm>
            <a:off x="6454957" y="1120651"/>
            <a:ext cx="785930" cy="28811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109120-8B83-4336-8765-EAB858B68882}"/>
              </a:ext>
            </a:extLst>
          </p:cNvPr>
          <p:cNvSpPr txBox="1"/>
          <p:nvPr/>
        </p:nvSpPr>
        <p:spPr>
          <a:xfrm>
            <a:off x="1874489" y="2505938"/>
            <a:ext cx="5366398" cy="2339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2870" marR="0" lvl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980"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NextGen Help – Help Menu</a:t>
            </a:r>
          </a:p>
          <a:p>
            <a:pPr marL="17145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3 Sections:</a:t>
            </a:r>
          </a:p>
          <a:p>
            <a:pPr marL="4603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NextGen Experience</a:t>
            </a:r>
          </a:p>
          <a:p>
            <a:pPr marL="4603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Guidance</a:t>
            </a:r>
          </a:p>
          <a:p>
            <a:pPr marL="91440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items listed to experience step-by-step guided learning </a:t>
            </a:r>
          </a:p>
          <a:p>
            <a:pPr marL="4603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91440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items for additional documentation/information</a:t>
            </a:r>
          </a:p>
        </p:txBody>
      </p:sp>
    </p:spTree>
    <p:extLst>
      <p:ext uri="{BB962C8B-B14F-4D97-AF65-F5344CB8AC3E}">
        <p14:creationId xmlns:p14="http://schemas.microsoft.com/office/powerpoint/2010/main" val="808586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78843" y="600543"/>
            <a:ext cx="84240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2500" dirty="0"/>
              <a:t>NextGen Help “Tasks Menu”</a:t>
            </a:r>
            <a:endParaRPr sz="25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2215D3-DB22-4684-B830-605C77E3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28" y="1250917"/>
            <a:ext cx="3695385" cy="283737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482F2FA-B9A2-4262-A702-0E3DA97DB72C}"/>
              </a:ext>
            </a:extLst>
          </p:cNvPr>
          <p:cNvSpPr/>
          <p:nvPr/>
        </p:nvSpPr>
        <p:spPr>
          <a:xfrm>
            <a:off x="2584503" y="1527713"/>
            <a:ext cx="1360264" cy="38139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80D8EC-941C-454C-A6E8-D441109BF165}"/>
              </a:ext>
            </a:extLst>
          </p:cNvPr>
          <p:cNvSpPr txBox="1"/>
          <p:nvPr/>
        </p:nvSpPr>
        <p:spPr>
          <a:xfrm>
            <a:off x="4572000" y="1140589"/>
            <a:ext cx="369538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2870" marR="0" lvl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980"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NextGen Help – Tasks Menu</a:t>
            </a:r>
          </a:p>
          <a:p>
            <a:pPr marL="17145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 tasks to complete before using Concur</a:t>
            </a:r>
          </a:p>
          <a:p>
            <a:pPr marL="4603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Email Address</a:t>
            </a:r>
          </a:p>
          <a:p>
            <a:pPr marL="91440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 for:</a:t>
            </a:r>
          </a:p>
          <a:p>
            <a:pPr marL="13747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Notifications</a:t>
            </a:r>
          </a:p>
          <a:p>
            <a:pPr marL="13747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receipts@expenseit.com</a:t>
            </a:r>
          </a:p>
          <a:p>
            <a:pPr marL="4603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Banking Information</a:t>
            </a:r>
          </a:p>
          <a:p>
            <a:pPr marL="91440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Concur requirement if you are receiving your reimbursements via Concur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B54ED1-7891-46DF-B2B7-C76BFB5F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01" y="513779"/>
            <a:ext cx="387257" cy="4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85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6F08-9494-4E5C-864E-590D0551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978" y="481346"/>
            <a:ext cx="7669378" cy="365400"/>
          </a:xfrm>
        </p:spPr>
        <p:txBody>
          <a:bodyPr/>
          <a:lstStyle/>
          <a:p>
            <a:r>
              <a:rPr lang="en-US" sz="2500" dirty="0"/>
              <a:t>Report Library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B9732-AE3C-452C-AB5B-9708626A732B}"/>
              </a:ext>
            </a:extLst>
          </p:cNvPr>
          <p:cNvSpPr txBox="1">
            <a:spLocks/>
          </p:cNvSpPr>
          <p:nvPr/>
        </p:nvSpPr>
        <p:spPr>
          <a:xfrm>
            <a:off x="91862" y="891054"/>
            <a:ext cx="8960276" cy="38143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View your “Active Reports” for current status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View your report history by changing the view to:  This Year, Last Year, etc.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906B6-13CD-46CD-A2B7-753EF583B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" y="1468800"/>
            <a:ext cx="4111200" cy="339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12978D-7FB9-4EFB-92A3-554AB8797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68800"/>
            <a:ext cx="4377600" cy="3398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03E1F-0C05-4589-9247-B8392365F1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426"/>
            <a:ext cx="7704000" cy="365400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NextGen Expense Reimbursement (Concur)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8B9DC-3EF5-45E6-98F2-3BD4545FD107}"/>
              </a:ext>
            </a:extLst>
          </p:cNvPr>
          <p:cNvSpPr/>
          <p:nvPr/>
        </p:nvSpPr>
        <p:spPr>
          <a:xfrm>
            <a:off x="789285" y="789826"/>
            <a:ext cx="8690089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tx2">
                  <a:lumMod val="50000"/>
                </a:schemeClr>
              </a:buClr>
              <a:buSzPct val="100000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What is NextGen Expense Reimbursement?</a:t>
            </a:r>
            <a:endParaRPr lang="en-US" sz="1200" i="1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Cloud based expense management application, including electronic receipt integrations and secure mobile access</a:t>
            </a:r>
          </a:p>
          <a:p>
            <a:pPr marL="1003300" lvl="2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Benefits of Using NextGen Expense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Fully integrated with NextGen Finance (Projects) and NextGen Banking</a:t>
            </a:r>
          </a:p>
          <a:p>
            <a:pPr marL="914400" lvl="8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Expense Tagging transactions (ERP level 4/WBS) happens automatically between Concur - Coupa</a:t>
            </a: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Concur Mobile app expands accessibility to create &amp; approve expense reports anytime/anywhere</a:t>
            </a: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Concur designed an updated UI for a better end user experience which was rolled out late September 2022 </a:t>
            </a:r>
          </a:p>
          <a:p>
            <a:pPr marL="86360" indent="0">
              <a:buNone/>
            </a:pPr>
            <a:endParaRPr lang="en-US" sz="1050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When to Use NextGen Expense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IEEE will reimburse for travel and non-travel related expenses such as office supplies, shipping, dues/membership, registration fees, etc.</a:t>
            </a:r>
          </a:p>
          <a:p>
            <a:pPr marL="91440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For personal “Out of Pocket” and “IEEE Corporate Card” (if applicable) expenses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 Use NextGen Expense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CB Card transactions do not get processed/entered in Concur</a:t>
            </a: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Local bank account activity</a:t>
            </a:r>
          </a:p>
        </p:txBody>
      </p:sp>
      <p:pic>
        <p:nvPicPr>
          <p:cNvPr id="5" name="Picture 4" descr="A picture containing text, monitor, phone, screenshot&#10;&#10;Description automatically generated">
            <a:extLst>
              <a:ext uri="{FF2B5EF4-FFF2-40B4-BE49-F238E27FC236}">
                <a16:creationId xmlns:a16="http://schemas.microsoft.com/office/drawing/2014/main" id="{77FB87DA-0046-4904-A82C-D2DFB76D6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407" y="1304907"/>
            <a:ext cx="322235" cy="5869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CDA8E-6E3A-4770-9977-9CE82DB7C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74917" y="1186942"/>
            <a:ext cx="8853082" cy="15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“What’s the Status of my Expense Report?”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Approval Flow/Report Timeline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/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B80A93-2542-4C42-AF46-B6FB8F0357DA}"/>
              </a:ext>
            </a:extLst>
          </p:cNvPr>
          <p:cNvSpPr/>
          <p:nvPr/>
        </p:nvSpPr>
        <p:spPr>
          <a:xfrm>
            <a:off x="287999" y="1242048"/>
            <a:ext cx="411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1 – Click on “Expense”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EE0ACF-8C2E-4C30-8877-9CC326941519}"/>
              </a:ext>
            </a:extLst>
          </p:cNvPr>
          <p:cNvSpPr/>
          <p:nvPr/>
        </p:nvSpPr>
        <p:spPr>
          <a:xfrm>
            <a:off x="1699200" y="4168435"/>
            <a:ext cx="594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*Please note:  You can only see the approval flow/report timeline after the report has been submitted*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387E74-EA93-4B10-932C-4AE8AE818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398" y="1603701"/>
            <a:ext cx="4111200" cy="24753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13ECB9-27FC-469D-8128-49EF0D975E4F}"/>
              </a:ext>
            </a:extLst>
          </p:cNvPr>
          <p:cNvSpPr/>
          <p:nvPr/>
        </p:nvSpPr>
        <p:spPr>
          <a:xfrm>
            <a:off x="4571997" y="1222994"/>
            <a:ext cx="4355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2 – Change the “View” in Report Library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7E3ACC-C0D0-4022-930A-F9614727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98" y="1603701"/>
            <a:ext cx="4355999" cy="24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0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74917" y="1186942"/>
            <a:ext cx="8853082" cy="15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“What’s the Status of my Expense Report?” (cont.)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Approval Flow/Report Timeline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/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360E9-0A6B-4E1A-98C3-211780498FF3}"/>
              </a:ext>
            </a:extLst>
          </p:cNvPr>
          <p:cNvSpPr txBox="1"/>
          <p:nvPr/>
        </p:nvSpPr>
        <p:spPr>
          <a:xfrm>
            <a:off x="4277276" y="1270776"/>
            <a:ext cx="47464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4:  Review Report Timeline to see Status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EE0ACF-8C2E-4C30-8877-9CC326941519}"/>
              </a:ext>
            </a:extLst>
          </p:cNvPr>
          <p:cNvSpPr/>
          <p:nvPr/>
        </p:nvSpPr>
        <p:spPr>
          <a:xfrm>
            <a:off x="1699200" y="4168435"/>
            <a:ext cx="594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*Please note:  You can only see the approval flow/report timeline after the report has been submitted*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77FF1-B05C-4417-A97A-09B883A1E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275" y="1735368"/>
            <a:ext cx="4564443" cy="228943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A71448E-2B58-4DEB-A8AA-9BEE1043C7E3}"/>
              </a:ext>
            </a:extLst>
          </p:cNvPr>
          <p:cNvSpPr/>
          <p:nvPr/>
        </p:nvSpPr>
        <p:spPr>
          <a:xfrm>
            <a:off x="4181533" y="1693164"/>
            <a:ext cx="1054053" cy="266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5778B-C3BD-4B0D-87B4-A25839E85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59" y="1735368"/>
            <a:ext cx="3952977" cy="22894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0F7C9B-21B1-4624-A829-D930B1F6BAEE}"/>
              </a:ext>
            </a:extLst>
          </p:cNvPr>
          <p:cNvSpPr txBox="1"/>
          <p:nvPr/>
        </p:nvSpPr>
        <p:spPr>
          <a:xfrm>
            <a:off x="74917" y="1286584"/>
            <a:ext cx="4406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3:  Open Report, click on Report Timeline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F6CD02-69AE-4EEF-8920-A90414FE0F41}"/>
              </a:ext>
            </a:extLst>
          </p:cNvPr>
          <p:cNvSpPr/>
          <p:nvPr/>
        </p:nvSpPr>
        <p:spPr>
          <a:xfrm>
            <a:off x="1549190" y="1735368"/>
            <a:ext cx="468536" cy="266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3BAB6C2-FDFF-4DDB-8B02-4B30A7446BE2}"/>
              </a:ext>
            </a:extLst>
          </p:cNvPr>
          <p:cNvSpPr/>
          <p:nvPr/>
        </p:nvSpPr>
        <p:spPr>
          <a:xfrm>
            <a:off x="-83780" y="2772622"/>
            <a:ext cx="1054053" cy="266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8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6F08-9494-4E5C-864E-590D0551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00" y="456926"/>
            <a:ext cx="9144000" cy="365400"/>
          </a:xfrm>
        </p:spPr>
        <p:txBody>
          <a:bodyPr/>
          <a:lstStyle/>
          <a:p>
            <a:r>
              <a:rPr lang="en-US" sz="2500" dirty="0"/>
              <a:t>Combine Expense Reports using MOVE command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6E5BE-1275-46D1-B62B-86045C04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00" y="878400"/>
            <a:ext cx="7941600" cy="19381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B0C793B-1C61-414C-B8D3-9FDA3385F861}"/>
              </a:ext>
            </a:extLst>
          </p:cNvPr>
          <p:cNvSpPr/>
          <p:nvPr/>
        </p:nvSpPr>
        <p:spPr>
          <a:xfrm>
            <a:off x="5162400" y="1977437"/>
            <a:ext cx="892800" cy="218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679879-7469-4176-BD7E-CF3054208EC0}"/>
              </a:ext>
            </a:extLst>
          </p:cNvPr>
          <p:cNvSpPr/>
          <p:nvPr/>
        </p:nvSpPr>
        <p:spPr>
          <a:xfrm>
            <a:off x="648000" y="2360318"/>
            <a:ext cx="302400" cy="235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BAEE1-2FFD-40C2-B98F-31976D04D866}"/>
              </a:ext>
            </a:extLst>
          </p:cNvPr>
          <p:cNvSpPr txBox="1"/>
          <p:nvPr/>
        </p:nvSpPr>
        <p:spPr>
          <a:xfrm>
            <a:off x="1288800" y="3058128"/>
            <a:ext cx="6703200" cy="141577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Tx/>
              <a:buSzPct val="110000"/>
            </a:pPr>
            <a:r>
              <a:rPr lang="en-US" b="1" u="sng" dirty="0">
                <a:solidFill>
                  <a:srgbClr val="C00000"/>
                </a:solidFill>
              </a:rPr>
              <a:t>How to “Move” an expense line to another expense report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rabicPeriod"/>
            </a:pPr>
            <a:r>
              <a:rPr lang="en-US" sz="1050" dirty="0">
                <a:solidFill>
                  <a:srgbClr val="C00000"/>
                </a:solidFill>
              </a:rPr>
              <a:t>Please check the expense line(s) that you would like to move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rabicPeriod"/>
            </a:pPr>
            <a:r>
              <a:rPr lang="en-US" sz="1050" dirty="0">
                <a:solidFill>
                  <a:srgbClr val="C00000"/>
                </a:solidFill>
              </a:rPr>
              <a:t>Click the blue “Move to” box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rabicPeriod"/>
            </a:pPr>
            <a:r>
              <a:rPr lang="en-US" sz="1050" dirty="0">
                <a:solidFill>
                  <a:srgbClr val="C00000"/>
                </a:solidFill>
              </a:rPr>
              <a:t>Select the report that you would like to move the expense(s) to:  New Report, TAB Meeting – December or Boston Board Series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BFB51-7016-42B1-991C-2EEE5F235E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81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849328"/>
            <a:ext cx="8853082" cy="15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Audit Trail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/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B80A93-2542-4C42-AF46-B6FB8F0357DA}"/>
              </a:ext>
            </a:extLst>
          </p:cNvPr>
          <p:cNvSpPr/>
          <p:nvPr/>
        </p:nvSpPr>
        <p:spPr>
          <a:xfrm>
            <a:off x="79950" y="990238"/>
            <a:ext cx="3238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1 - How to Navigate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360E9-0A6B-4E1A-98C3-211780498FF3}"/>
              </a:ext>
            </a:extLst>
          </p:cNvPr>
          <p:cNvSpPr txBox="1"/>
          <p:nvPr/>
        </p:nvSpPr>
        <p:spPr>
          <a:xfrm>
            <a:off x="3454501" y="990238"/>
            <a:ext cx="5325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2 – Click on Audit Trail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EE0ACF-8C2E-4C30-8877-9CC326941519}"/>
              </a:ext>
            </a:extLst>
          </p:cNvPr>
          <p:cNvSpPr/>
          <p:nvPr/>
        </p:nvSpPr>
        <p:spPr>
          <a:xfrm>
            <a:off x="1699200" y="4168435"/>
            <a:ext cx="594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*Please note:  You can only see the audit trail after the report has been submitted*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8EBDA4-64B2-4356-8518-9A58E7D93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406489"/>
            <a:ext cx="1958400" cy="2536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74506A-FEE3-4374-BA6B-0B817492B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881" y="1414329"/>
            <a:ext cx="6083251" cy="267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6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592948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Missing Receipt Declaration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417B1-DE26-4635-BFDE-6EECA3B5EABE}"/>
              </a:ext>
            </a:extLst>
          </p:cNvPr>
          <p:cNvSpPr txBox="1"/>
          <p:nvPr/>
        </p:nvSpPr>
        <p:spPr>
          <a:xfrm>
            <a:off x="59634" y="1043977"/>
            <a:ext cx="4068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1 - How to Navigate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6E74E-E842-484B-8EE1-3CDDD3111B25}"/>
              </a:ext>
            </a:extLst>
          </p:cNvPr>
          <p:cNvSpPr txBox="1"/>
          <p:nvPr/>
        </p:nvSpPr>
        <p:spPr>
          <a:xfrm>
            <a:off x="4864280" y="1003972"/>
            <a:ext cx="3876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2 - Select Transaction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BE32F-31C0-497C-9649-CA3E4A1C6512}"/>
              </a:ext>
            </a:extLst>
          </p:cNvPr>
          <p:cNvSpPr txBox="1"/>
          <p:nvPr/>
        </p:nvSpPr>
        <p:spPr>
          <a:xfrm>
            <a:off x="2093843" y="2875291"/>
            <a:ext cx="483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3 - Final Confirmation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4B261D-4EDA-43E9-8A47-AE212BBFB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" y="1351755"/>
            <a:ext cx="4512367" cy="140447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5AAF2F2-82D0-48B2-AF46-C72609847575}"/>
              </a:ext>
            </a:extLst>
          </p:cNvPr>
          <p:cNvSpPr/>
          <p:nvPr/>
        </p:nvSpPr>
        <p:spPr>
          <a:xfrm>
            <a:off x="2093843" y="1745161"/>
            <a:ext cx="1310400" cy="2729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6AC785-4226-46AA-AA70-DE5DFF76E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368" y="1386065"/>
            <a:ext cx="4293074" cy="160595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11386E2-3F60-4ED0-949E-261456637A13}"/>
              </a:ext>
            </a:extLst>
          </p:cNvPr>
          <p:cNvSpPr/>
          <p:nvPr/>
        </p:nvSpPr>
        <p:spPr>
          <a:xfrm>
            <a:off x="4864280" y="2153656"/>
            <a:ext cx="187328" cy="22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C0A690-05DE-4901-9328-C25720521F26}"/>
              </a:ext>
            </a:extLst>
          </p:cNvPr>
          <p:cNvSpPr/>
          <p:nvPr/>
        </p:nvSpPr>
        <p:spPr>
          <a:xfrm>
            <a:off x="8097967" y="2732095"/>
            <a:ext cx="986399" cy="2729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F05DF6-1814-46C3-9748-55A0BBC55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297" y="3228692"/>
            <a:ext cx="4485600" cy="15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2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110918" y="535558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pic>
        <p:nvPicPr>
          <p:cNvPr id="7" name="Google Shape;89;p8">
            <a:extLst>
              <a:ext uri="{FF2B5EF4-FFF2-40B4-BE49-F238E27FC236}">
                <a16:creationId xmlns:a16="http://schemas.microsoft.com/office/drawing/2014/main" id="{5497D81B-F506-4212-92BE-852BA7976F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880" y="1066551"/>
            <a:ext cx="2622088" cy="20877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BEA6D4-E5FE-4403-BC51-374651ADC02C}"/>
              </a:ext>
            </a:extLst>
          </p:cNvPr>
          <p:cNvSpPr txBox="1"/>
          <p:nvPr/>
        </p:nvSpPr>
        <p:spPr>
          <a:xfrm>
            <a:off x="1152000" y="3319939"/>
            <a:ext cx="673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360" indent="0" algn="ctr">
              <a:buFont typeface="LucidaGrande" charset="0"/>
              <a:buNone/>
            </a:pPr>
            <a:r>
              <a:rPr lang="en-US" sz="1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send all questions, comments, feedback and suggestions to:  </a:t>
            </a:r>
            <a:r>
              <a:rPr lang="en-US" sz="1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NextGenExpense@ieee.org</a:t>
            </a:r>
            <a:r>
              <a:rPr lang="en-US" sz="1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6360" indent="0" algn="ctr">
              <a:buFont typeface="LucidaGrande" charset="0"/>
              <a:buNone/>
            </a:pPr>
            <a:endParaRPr lang="en-US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60" indent="0" algn="ctr">
              <a:buFont typeface="LucidaGrande" charset="0"/>
              <a:buNone/>
            </a:pPr>
            <a:r>
              <a:rPr lang="en-US" sz="1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(formally known as:  concurfeedback@ieee.org)</a:t>
            </a:r>
          </a:p>
        </p:txBody>
      </p:sp>
    </p:spTree>
    <p:extLst>
      <p:ext uri="{BB962C8B-B14F-4D97-AF65-F5344CB8AC3E}">
        <p14:creationId xmlns:p14="http://schemas.microsoft.com/office/powerpoint/2010/main" val="345391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7" y="280800"/>
            <a:ext cx="7823565" cy="590400"/>
          </a:xfrm>
        </p:spPr>
        <p:txBody>
          <a:bodyPr/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NextGen Expense (Concur) Documentation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C2A729A-9786-496A-83AC-FBB0E753CD08}"/>
              </a:ext>
            </a:extLst>
          </p:cNvPr>
          <p:cNvSpPr txBox="1">
            <a:spLocks/>
          </p:cNvSpPr>
          <p:nvPr/>
        </p:nvSpPr>
        <p:spPr>
          <a:xfrm>
            <a:off x="64707" y="811056"/>
            <a:ext cx="8982770" cy="280237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>
              <a:buClrTx/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000" b="1" i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endParaRPr lang="en-US" sz="10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One stop shopping for NextGen Expense related documentation and training</a:t>
            </a: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How to Log in to Concur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NextGen Expense Reimbursement Checklist</a:t>
            </a:r>
          </a:p>
          <a:p>
            <a:pPr lvl="3"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View a checklist of items needed prior to creating your 1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expense report in addition to tips on submitting your report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Concur Mobile App</a:t>
            </a:r>
          </a:p>
          <a:p>
            <a:pPr lvl="3">
              <a:spcBef>
                <a:spcPts val="6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View a comprehensive video on how to log into the mobile application on your cellular device</a:t>
            </a:r>
            <a:endParaRPr lang="en-US" sz="9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Training &amp; Quick Reference</a:t>
            </a:r>
          </a:p>
          <a:p>
            <a:pPr lvl="3">
              <a:spcBef>
                <a:spcPts val="6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Review self paced training or NextGen Expense Concur</a:t>
            </a:r>
          </a:p>
          <a:p>
            <a:pPr lvl="3">
              <a:spcBef>
                <a:spcPts val="6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View recorded training sessions from previous training events </a:t>
            </a:r>
            <a:endParaRPr lang="en-US" sz="9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Expense Report Purpose (ERP) Library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Frequently Asked Questions (FAQs)</a:t>
            </a:r>
          </a:p>
          <a:p>
            <a:pPr marL="342900" lvl="1" inden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None/>
            </a:pP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None/>
            </a:pPr>
            <a:endParaRPr lang="en-US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3DAB41-538D-48A6-992E-F2736F1307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7" y="266400"/>
            <a:ext cx="7823565" cy="871200"/>
          </a:xfrm>
        </p:spPr>
        <p:txBody>
          <a:bodyPr/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ieee.org/expense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(sample screenshot)</a:t>
            </a:r>
            <a:b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617E8-98AF-4869-9055-BA832C774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99" y="842400"/>
            <a:ext cx="5666401" cy="19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2888E-A3D8-4196-BBAF-A6BDAFC42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001" y="2793600"/>
            <a:ext cx="5616000" cy="20691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6876B9-5EEE-4F05-885C-132694D6DD78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b="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F250F-8D70-4E2B-9ADB-99130F4F27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7" y="280800"/>
            <a:ext cx="7823565" cy="871200"/>
          </a:xfrm>
        </p:spPr>
        <p:txBody>
          <a:bodyPr/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Logging into NextGen Expense is as Easy as 1-2-3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FC091-1004-45F6-8F4F-AD5125837B65}"/>
              </a:ext>
            </a:extLst>
          </p:cNvPr>
          <p:cNvSpPr txBox="1">
            <a:spLocks/>
          </p:cNvSpPr>
          <p:nvPr/>
        </p:nvSpPr>
        <p:spPr>
          <a:xfrm>
            <a:off x="172858" y="823553"/>
            <a:ext cx="7221562" cy="292827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360" indent="0">
              <a:buNone/>
            </a:pPr>
            <a:r>
              <a:rPr lang="en-US" sz="17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*Always access Concur with your IEEE credentials via </a:t>
            </a:r>
            <a:r>
              <a:rPr lang="en-US" sz="1700" b="1" i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</a:t>
            </a:r>
            <a:r>
              <a:rPr lang="en-US" sz="17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7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attempt to access Concur directly through concur.com*</a:t>
            </a:r>
          </a:p>
          <a:p>
            <a:pPr marL="86360" indent="0">
              <a:buNone/>
            </a:pPr>
            <a:br>
              <a:rPr lang="en-US" sz="1200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1.  Getting Started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 need an IEEE Account (IEEE username/password) -- hit blue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Request button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if needed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Log into your IEEE account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with your IEEE username &amp; password, then request to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have a Concur account created for you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Account creation takes approximately 24-36 hours.  Once your account is created, you will receive an email with log in instructions.</a:t>
            </a:r>
            <a:endParaRPr lang="en-US" sz="1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 fontAlgn="base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60" indent="0" fontAlgn="base">
              <a:buFont typeface="LucidaGrande" charset="0"/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2.  Access Concur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Click the orange “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Log In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” button for direct access to Concur, a username/password are NOT required due to integration with Single Sign On (SSO)</a:t>
            </a:r>
          </a:p>
          <a:p>
            <a:pPr marL="342900" lvl="1" indent="0" fontAlgn="base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60" indent="0" fontAlgn="base">
              <a:buFont typeface="LucidaGrande" charset="0"/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3.  Experience the benefits of the 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mobile app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Submit your reports anytime, anywhere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7820F-78FA-46B5-BAEC-5FD89600FD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1" y="1029600"/>
            <a:ext cx="1828800" cy="329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38D36-F3B0-432C-906F-5936A26E3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849811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Concur Sample Enrollment Email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(reimbursement in USD, CAD, EUR, INR, and JPY)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096DC-AE14-4A9D-8AAC-CA787B093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5211"/>
            <a:ext cx="7148401" cy="32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0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215211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Western Union Sample Enrollment Email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(all currencies except USD, CAD, EUR, INR, and JPY)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8EE46-051B-46D8-B881-860F693BA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01" y="1226222"/>
            <a:ext cx="7192800" cy="30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242844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Mobile App – Access Anytime, Anywhere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Google Shape;208;p25">
            <a:extLst>
              <a:ext uri="{FF2B5EF4-FFF2-40B4-BE49-F238E27FC236}">
                <a16:creationId xmlns:a16="http://schemas.microsoft.com/office/drawing/2014/main" id="{64A44006-7BA8-4C4D-A944-55C5BB23C24E}"/>
              </a:ext>
            </a:extLst>
          </p:cNvPr>
          <p:cNvSpPr txBox="1"/>
          <p:nvPr/>
        </p:nvSpPr>
        <p:spPr>
          <a:xfrm>
            <a:off x="176935" y="863809"/>
            <a:ext cx="49107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Log into the mobile app securely using IEEE’s Single Sign On (SSO) passcode (EDDB6G):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12;p25">
            <a:extLst>
              <a:ext uri="{FF2B5EF4-FFF2-40B4-BE49-F238E27FC236}">
                <a16:creationId xmlns:a16="http://schemas.microsoft.com/office/drawing/2014/main" id="{0AD4E759-BBCC-41D6-9C03-8B59B1747E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08244"/>
            <a:ext cx="1806550" cy="2734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7;p25">
            <a:extLst>
              <a:ext uri="{FF2B5EF4-FFF2-40B4-BE49-F238E27FC236}">
                <a16:creationId xmlns:a16="http://schemas.microsoft.com/office/drawing/2014/main" id="{2FBBFC7D-EF4A-41C6-BE6F-8947BEB0BA9A}"/>
              </a:ext>
            </a:extLst>
          </p:cNvPr>
          <p:cNvSpPr/>
          <p:nvPr/>
        </p:nvSpPr>
        <p:spPr>
          <a:xfrm>
            <a:off x="2010300" y="2875700"/>
            <a:ext cx="634200" cy="27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42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09;p25">
            <a:extLst>
              <a:ext uri="{FF2B5EF4-FFF2-40B4-BE49-F238E27FC236}">
                <a16:creationId xmlns:a16="http://schemas.microsoft.com/office/drawing/2014/main" id="{C565C6AC-B66B-4C5E-B950-B485C75C07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850" y="1608245"/>
            <a:ext cx="1710350" cy="25029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11;p25">
            <a:extLst>
              <a:ext uri="{FF2B5EF4-FFF2-40B4-BE49-F238E27FC236}">
                <a16:creationId xmlns:a16="http://schemas.microsoft.com/office/drawing/2014/main" id="{E3C74F27-61FC-44BB-8006-BBEC8CDE172A}"/>
              </a:ext>
            </a:extLst>
          </p:cNvPr>
          <p:cNvSpPr/>
          <p:nvPr/>
        </p:nvSpPr>
        <p:spPr>
          <a:xfrm>
            <a:off x="5143825" y="1060100"/>
            <a:ext cx="3255000" cy="3631200"/>
          </a:xfrm>
          <a:prstGeom prst="flowChartAlternateProcess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chemeClr val="lt1">
                <a:alpha val="5373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6B1E1-28B3-468B-BA88-AA5955688E85}"/>
              </a:ext>
            </a:extLst>
          </p:cNvPr>
          <p:cNvSpPr txBox="1"/>
          <p:nvPr/>
        </p:nvSpPr>
        <p:spPr>
          <a:xfrm>
            <a:off x="5224030" y="1323709"/>
            <a:ext cx="3038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SzPts val="1800"/>
              <a:buFont typeface="LucidaGrande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the ExpenseIt feature to upload a receipt image directly into your Concur profile as seen below:</a:t>
            </a:r>
          </a:p>
        </p:txBody>
      </p:sp>
      <p:pic>
        <p:nvPicPr>
          <p:cNvPr id="15" name="Google Shape;205;p25">
            <a:extLst>
              <a:ext uri="{FF2B5EF4-FFF2-40B4-BE49-F238E27FC236}">
                <a16:creationId xmlns:a16="http://schemas.microsoft.com/office/drawing/2014/main" id="{24A59FAD-FE56-4FC4-8179-7D76DCB6A7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6161" t="35174" r="26039" b="25227"/>
          <a:stretch/>
        </p:blipFill>
        <p:spPr>
          <a:xfrm>
            <a:off x="5333440" y="2368250"/>
            <a:ext cx="1119175" cy="1974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6" name="Google Shape;206;p25">
            <a:extLst>
              <a:ext uri="{FF2B5EF4-FFF2-40B4-BE49-F238E27FC236}">
                <a16:creationId xmlns:a16="http://schemas.microsoft.com/office/drawing/2014/main" id="{7E138198-57F5-46D7-AEF8-984CC448F84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76952" t="34652" r="14847" b="24927"/>
          <a:stretch/>
        </p:blipFill>
        <p:spPr>
          <a:xfrm>
            <a:off x="7274936" y="2368250"/>
            <a:ext cx="998475" cy="1974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17" name="Google Shape;210;p25">
            <a:extLst>
              <a:ext uri="{FF2B5EF4-FFF2-40B4-BE49-F238E27FC236}">
                <a16:creationId xmlns:a16="http://schemas.microsoft.com/office/drawing/2014/main" id="{00CB32A1-DE00-4FAC-8960-A01B40AC0F9F}"/>
              </a:ext>
            </a:extLst>
          </p:cNvPr>
          <p:cNvSpPr/>
          <p:nvPr/>
        </p:nvSpPr>
        <p:spPr>
          <a:xfrm>
            <a:off x="6546675" y="3208150"/>
            <a:ext cx="634200" cy="29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42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17418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Master Brand Template</Template>
  <TotalTime>8178</TotalTime>
  <Words>2539</Words>
  <Application>Microsoft Office PowerPoint</Application>
  <PresentationFormat>On-screen Show (16:9)</PresentationFormat>
  <Paragraphs>338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 New</vt:lpstr>
      <vt:lpstr>LucidaGrande</vt:lpstr>
      <vt:lpstr>Merriweather Sans</vt:lpstr>
      <vt:lpstr>Noto Sans Symbols</vt:lpstr>
      <vt:lpstr>Verdana</vt:lpstr>
      <vt:lpstr>Wingdings</vt:lpstr>
      <vt:lpstr>Theme 1</vt:lpstr>
      <vt:lpstr> </vt:lpstr>
      <vt:lpstr>Table of Contents</vt:lpstr>
      <vt:lpstr>NextGen Expense Reimbursement (Concur) Introduction</vt:lpstr>
      <vt:lpstr>  NextGen Expense (Concur) Documentation</vt:lpstr>
      <vt:lpstr>  ieee.org/expense  (sample screenshot) </vt:lpstr>
      <vt:lpstr>  Logging into NextGen Expense is as Easy as 1-2-3 </vt:lpstr>
      <vt:lpstr>Concur Sample Enrollment Email (reimbursement in USD, CAD, EUR, INR, and JPY)</vt:lpstr>
      <vt:lpstr>Western Union Sample Enrollment Email (all currencies except USD, CAD, EUR, INR, and JPY) </vt:lpstr>
      <vt:lpstr>Mobile App – Access Anytime, Anywhere   </vt:lpstr>
      <vt:lpstr>Expense Report Life Cycle</vt:lpstr>
      <vt:lpstr>Concur &amp; Western Union Payment Processing </vt:lpstr>
      <vt:lpstr>Payment Currencies Supported by Concur</vt:lpstr>
      <vt:lpstr>Report Submitter Responsibilities</vt:lpstr>
      <vt:lpstr>Concur “User” Profile</vt:lpstr>
      <vt:lpstr>Report Submitter “Self Service” Features</vt:lpstr>
      <vt:lpstr>Delegates   </vt:lpstr>
      <vt:lpstr>Approver Responsibilities</vt:lpstr>
      <vt:lpstr>Approvers - View all Expense Reports You’ve Approved</vt:lpstr>
      <vt:lpstr> </vt:lpstr>
      <vt:lpstr>My NextGen Experience “Dashboard”</vt:lpstr>
      <vt:lpstr>Currency Exchange Fee  </vt:lpstr>
      <vt:lpstr>Verify Receipt Date = Transaction Date   </vt:lpstr>
      <vt:lpstr> </vt:lpstr>
      <vt:lpstr>Expense Entry Line</vt:lpstr>
      <vt:lpstr>Tiered Expense Report Purpose (ERP) Levels  </vt:lpstr>
      <vt:lpstr>Self Service Featuring “NextGen Help Menu”</vt:lpstr>
      <vt:lpstr>NextGen Help “Help Menu”</vt:lpstr>
      <vt:lpstr>NextGen Help “Tasks Menu”</vt:lpstr>
      <vt:lpstr>Report Library</vt:lpstr>
      <vt:lpstr> “What’s the Status of my Expense Report?”       Approval Flow/Report Timeline     </vt:lpstr>
      <vt:lpstr> “What’s the Status of my Expense Report?” (cont.)       Approval Flow/Report Timeline     </vt:lpstr>
      <vt:lpstr>Combine Expense Reports using MOVE command</vt:lpstr>
      <vt:lpstr>Audit Trail     </vt:lpstr>
      <vt:lpstr>Missing Receipt Declaration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 Murray</dc:creator>
  <cp:lastModifiedBy>Mary A Murray</cp:lastModifiedBy>
  <cp:revision>341</cp:revision>
  <dcterms:modified xsi:type="dcterms:W3CDTF">2022-10-27T04:30:05Z</dcterms:modified>
</cp:coreProperties>
</file>